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73" r:id="rId8"/>
    <p:sldId id="261" r:id="rId9"/>
    <p:sldId id="265" r:id="rId10"/>
    <p:sldId id="266" r:id="rId11"/>
    <p:sldId id="274" r:id="rId12"/>
    <p:sldId id="267" r:id="rId13"/>
    <p:sldId id="262" r:id="rId14"/>
    <p:sldId id="268" r:id="rId15"/>
    <p:sldId id="269" r:id="rId16"/>
    <p:sldId id="272" r:id="rId17"/>
    <p:sldId id="27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3" autoAdjust="0"/>
    <p:restoredTop sz="94660"/>
  </p:normalViewPr>
  <p:slideViewPr>
    <p:cSldViewPr snapToGrid="0" showGuides="1">
      <p:cViewPr>
        <p:scale>
          <a:sx n="89" d="100"/>
          <a:sy n="89" d="100"/>
        </p:scale>
        <p:origin x="234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7CEB9-4EC4-589C-0A80-E13995B60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Migraciones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7F0DE7-8BCD-A089-59AD-C9E6EAA73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887628" cy="1342977"/>
          </a:xfrm>
        </p:spPr>
        <p:txBody>
          <a:bodyPr>
            <a:normAutofit/>
          </a:bodyPr>
          <a:lstStyle/>
          <a:p>
            <a:r>
              <a:rPr lang="es-AR" dirty="0"/>
              <a:t>Camilo Ardila - Camilo Pedreros - Gian Rivas - Juan García - Matias Garro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DAFC20-A677-BE85-692C-614D377A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358" y="219944"/>
            <a:ext cx="1568033" cy="15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4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F8F96-21F2-226A-CB3F-C08E2FD7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ETL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C490178-B70E-0ECD-57B9-4FB1CC62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59" y="2265362"/>
            <a:ext cx="8232481" cy="44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1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0E640-471E-FAA3-2949-0A62E7B8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Diseño Modelo Estrella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390C4E-AC6C-F874-F9F2-AFB964B63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047" y="2387452"/>
            <a:ext cx="938190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9898D-85D5-A56F-7D38-E8EF2B01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Diccionario de datos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3657997-C006-5933-8D3B-5FFF7762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40" y="2331328"/>
            <a:ext cx="9065520" cy="407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07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9EC91-298A-E83E-A8A9-7038D85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Semana 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6149EA-F31B-1F06-D1C6-0AB7FB747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Data </a:t>
            </a:r>
            <a:r>
              <a:rPr lang="es-AR" dirty="0" err="1"/>
              <a:t>Analytics</a:t>
            </a:r>
            <a:r>
              <a:rPr lang="es-AR" dirty="0"/>
              <a:t> y Machine </a:t>
            </a:r>
            <a:r>
              <a:rPr lang="es-AR" dirty="0" err="1"/>
              <a:t>Learning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541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123EE-0252-552E-6C90-C45B20AA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KPIs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692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B509-6578-0171-8AFA-B2564D81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Dashboards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9985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1FF7B-B3E6-B760-E343-238CC18F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Machine </a:t>
            </a:r>
            <a:r>
              <a:rPr lang="es-AR" dirty="0" err="1"/>
              <a:t>Learning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CCB55B-DA05-CCB9-7CCC-7B851D929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Que tenemos: Datos de varios indicadores a lo largos de los años (1962-2020)</a:t>
            </a:r>
          </a:p>
          <a:p>
            <a:r>
              <a:rPr lang="es-AR" dirty="0"/>
              <a:t>El árbol de decisión no se tuvo en cuenta por se utiliza en caso de categorización.</a:t>
            </a:r>
            <a:endParaRPr lang="es-CO" dirty="0"/>
          </a:p>
          <a:p>
            <a:r>
              <a:rPr lang="es-CO" dirty="0"/>
              <a:t>No se escogió algún modelo que implemento Deep </a:t>
            </a:r>
            <a:r>
              <a:rPr lang="es-CO" dirty="0" err="1"/>
              <a:t>Learning</a:t>
            </a:r>
            <a:r>
              <a:rPr lang="es-CO" dirty="0"/>
              <a:t>, por la falta de datos </a:t>
            </a:r>
          </a:p>
          <a:p>
            <a:r>
              <a:rPr lang="es-CO" dirty="0"/>
              <a:t>Se opto por un modelo de aprendizaje supervisado</a:t>
            </a:r>
          </a:p>
          <a:p>
            <a:r>
              <a:rPr lang="es-AR" dirty="0"/>
              <a:t>¿Por qué regresión lineal y no regresión logística?</a:t>
            </a:r>
            <a:endParaRPr lang="es-CO" dirty="0"/>
          </a:p>
          <a:p>
            <a:r>
              <a:rPr lang="es-AR" dirty="0"/>
              <a:t>En al elaboración de los modelos tuvimos en cuenta los países de Latinoamérica, en donde cada país tiene 3 modelos, uno para la migración neta, PIB total del país y el PIB per capital. Teniendo un total de 30 modelos lineales.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22056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365AF-A038-7F43-C564-32ECA312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Streamlit</a:t>
            </a:r>
            <a:endParaRPr lang="es-AR" dirty="0"/>
          </a:p>
        </p:txBody>
      </p:sp>
      <p:pic>
        <p:nvPicPr>
          <p:cNvPr id="3" name="Streamlit">
            <a:hlinkClick r:id="" action="ppaction://media"/>
            <a:extLst>
              <a:ext uri="{FF2B5EF4-FFF2-40B4-BE49-F238E27FC236}">
                <a16:creationId xmlns:a16="http://schemas.microsoft.com/office/drawing/2014/main" id="{3543AC9F-F6FC-0E2A-0568-FF9712BC7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2909" y="2378389"/>
            <a:ext cx="6939089" cy="3903237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0045025-EB63-978C-DC9B-64BEAAC05C9E}"/>
              </a:ext>
            </a:extLst>
          </p:cNvPr>
          <p:cNvSpPr txBox="1">
            <a:spLocks/>
          </p:cNvSpPr>
          <p:nvPr/>
        </p:nvSpPr>
        <p:spPr>
          <a:xfrm>
            <a:off x="818712" y="2355925"/>
            <a:ext cx="3032526" cy="39257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Fácil de usar y se integra con Python.</a:t>
            </a:r>
          </a:p>
          <a:p>
            <a:r>
              <a:rPr lang="es-CO" dirty="0"/>
              <a:t>Interfaz de usuario interactiva.</a:t>
            </a:r>
          </a:p>
          <a:p>
            <a:r>
              <a:rPr lang="es-CO" dirty="0"/>
              <a:t>Fácil de compartir.</a:t>
            </a:r>
          </a:p>
          <a:p>
            <a:r>
              <a:rPr lang="es-CO" dirty="0"/>
              <a:t>Altamente personalizable</a:t>
            </a:r>
          </a:p>
        </p:txBody>
      </p:sp>
    </p:spTree>
    <p:extLst>
      <p:ext uri="{BB962C8B-B14F-4D97-AF65-F5344CB8AC3E}">
        <p14:creationId xmlns:p14="http://schemas.microsoft.com/office/powerpoint/2010/main" val="231775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B3AA9-F0F2-4A31-182D-37D3A4D0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 y Respuestas</a:t>
            </a:r>
          </a:p>
        </p:txBody>
      </p:sp>
    </p:spTree>
    <p:extLst>
      <p:ext uri="{BB962C8B-B14F-4D97-AF65-F5344CB8AC3E}">
        <p14:creationId xmlns:p14="http://schemas.microsoft.com/office/powerpoint/2010/main" val="27631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8DDDF-8574-449F-554B-A0F61DA3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Sobre</a:t>
            </a:r>
            <a:r>
              <a:rPr lang="en-US" dirty="0"/>
              <a:t> la </a:t>
            </a:r>
            <a:r>
              <a:rPr lang="es-AR" dirty="0" err="1"/>
              <a:t>migració</a:t>
            </a:r>
            <a:r>
              <a:rPr lang="en-US" dirty="0"/>
              <a:t>n</a:t>
            </a:r>
            <a:endParaRPr lang="es-AR" dirty="0"/>
          </a:p>
        </p:txBody>
      </p:sp>
      <p:pic>
        <p:nvPicPr>
          <p:cNvPr id="5" name="Marcador de contenido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4645AF6B-6572-CAF5-9D73-2B5866469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</a:blip>
          <a:srcRect t="49185"/>
          <a:stretch/>
        </p:blipFill>
        <p:spPr>
          <a:xfrm>
            <a:off x="0" y="2653990"/>
            <a:ext cx="12192000" cy="4204010"/>
          </a:xfrm>
        </p:spPr>
      </p:pic>
    </p:spTree>
    <p:extLst>
      <p:ext uri="{BB962C8B-B14F-4D97-AF65-F5344CB8AC3E}">
        <p14:creationId xmlns:p14="http://schemas.microsoft.com/office/powerpoint/2010/main" val="303803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6A3B4-C72A-A09D-DD25-1D630696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Nosotros</a:t>
            </a:r>
          </a:p>
        </p:txBody>
      </p:sp>
      <p:pic>
        <p:nvPicPr>
          <p:cNvPr id="4" name="Imagen 3" descr="La cara de un hombre con camisa verde&#10;&#10;Descripción generada automáticamente con confianza media">
            <a:extLst>
              <a:ext uri="{FF2B5EF4-FFF2-40B4-BE49-F238E27FC236}">
                <a16:creationId xmlns:a16="http://schemas.microsoft.com/office/drawing/2014/main" id="{BCE68FC7-34F8-4471-846F-6C4294BA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379468"/>
            <a:ext cx="1800000" cy="1800000"/>
          </a:xfrm>
          <a:prstGeom prst="ellipse">
            <a:avLst/>
          </a:prstGeom>
        </p:spPr>
      </p:pic>
      <p:pic>
        <p:nvPicPr>
          <p:cNvPr id="6" name="Imagen 5" descr="Una persona en traje parado enfrente de un árbol&#10;&#10;Descripción generada automáticamente">
            <a:extLst>
              <a:ext uri="{FF2B5EF4-FFF2-40B4-BE49-F238E27FC236}">
                <a16:creationId xmlns:a16="http://schemas.microsoft.com/office/drawing/2014/main" id="{AE92ABF0-D861-78AB-A5EC-DE9F68BC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22" y="2356608"/>
            <a:ext cx="1800000" cy="1800000"/>
          </a:xfrm>
          <a:prstGeom prst="ellipse">
            <a:avLst/>
          </a:prstGeom>
        </p:spPr>
      </p:pic>
      <p:pic>
        <p:nvPicPr>
          <p:cNvPr id="8" name="Imagen 7" descr="Un joven sonriendo con una playera de color negro&#10;&#10;Descripción generada automáticamente">
            <a:extLst>
              <a:ext uri="{FF2B5EF4-FFF2-40B4-BE49-F238E27FC236}">
                <a16:creationId xmlns:a16="http://schemas.microsoft.com/office/drawing/2014/main" id="{89A1C8BA-DACA-F6C2-3F31-64FA4814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089" y="2379468"/>
            <a:ext cx="1800000" cy="1800000"/>
          </a:xfrm>
          <a:prstGeom prst="ellipse">
            <a:avLst/>
          </a:prstGeom>
        </p:spPr>
      </p:pic>
      <p:pic>
        <p:nvPicPr>
          <p:cNvPr id="10" name="Imagen 9" descr="Un grupo de niños posando para la cámara&#10;&#10;Descripción generada automáticamente con confianza media">
            <a:extLst>
              <a:ext uri="{FF2B5EF4-FFF2-40B4-BE49-F238E27FC236}">
                <a16:creationId xmlns:a16="http://schemas.microsoft.com/office/drawing/2014/main" id="{D8CAD032-CB7F-F000-0039-2553BBC06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11" y="2379468"/>
            <a:ext cx="1800000" cy="1800000"/>
          </a:xfrm>
          <a:prstGeom prst="ellipse">
            <a:avLst/>
          </a:prstGeom>
        </p:spPr>
      </p:pic>
      <p:pic>
        <p:nvPicPr>
          <p:cNvPr id="12" name="Imagen 11" descr="Una persona en frente de un lago&#10;&#10;Descripción generada automáticamente con confianza media">
            <a:extLst>
              <a:ext uri="{FF2B5EF4-FFF2-40B4-BE49-F238E27FC236}">
                <a16:creationId xmlns:a16="http://schemas.microsoft.com/office/drawing/2014/main" id="{3CE2A4CE-CD70-91F9-FB8F-083158C07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78" y="2379468"/>
            <a:ext cx="1800000" cy="1800000"/>
          </a:xfrm>
          <a:prstGeom prst="ellipse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BACCDB51-4D83-B5AD-E3BE-C2A9AE8AFECC}"/>
              </a:ext>
            </a:extLst>
          </p:cNvPr>
          <p:cNvSpPr txBox="1">
            <a:spLocks/>
          </p:cNvSpPr>
          <p:nvPr/>
        </p:nvSpPr>
        <p:spPr>
          <a:xfrm>
            <a:off x="298178" y="4320726"/>
            <a:ext cx="1800000" cy="209008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Camilo Ardila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Machine </a:t>
            </a:r>
            <a:r>
              <a:rPr lang="es-AR" dirty="0" err="1"/>
              <a:t>Learning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Data </a:t>
            </a:r>
            <a:r>
              <a:rPr lang="es-AR" dirty="0" err="1"/>
              <a:t>Engineering</a:t>
            </a: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058347E4-8ABA-B633-76CD-06C1A9E4DE02}"/>
              </a:ext>
            </a:extLst>
          </p:cNvPr>
          <p:cNvSpPr txBox="1">
            <a:spLocks/>
          </p:cNvSpPr>
          <p:nvPr/>
        </p:nvSpPr>
        <p:spPr>
          <a:xfrm>
            <a:off x="7649285" y="4320724"/>
            <a:ext cx="1800000" cy="20900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Juan García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Data </a:t>
            </a:r>
            <a:r>
              <a:rPr lang="es-AR" dirty="0" err="1"/>
              <a:t>Engineering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Investigación</a:t>
            </a:r>
          </a:p>
          <a:p>
            <a:pPr marL="0" indent="0" algn="ctr">
              <a:buNone/>
            </a:pPr>
            <a:endParaRPr lang="es-A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AAD7E03-85F3-BBEA-CFD7-01D9FB72EF8D}"/>
              </a:ext>
            </a:extLst>
          </p:cNvPr>
          <p:cNvSpPr txBox="1">
            <a:spLocks/>
          </p:cNvSpPr>
          <p:nvPr/>
        </p:nvSpPr>
        <p:spPr>
          <a:xfrm>
            <a:off x="5195999" y="4320726"/>
            <a:ext cx="1800000" cy="20900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Gian Rivas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Data </a:t>
            </a:r>
            <a:r>
              <a:rPr lang="es-AR" dirty="0" err="1"/>
              <a:t>Engineering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DevOps</a:t>
            </a:r>
          </a:p>
          <a:p>
            <a:pPr marL="0" indent="0" algn="ctr">
              <a:buNone/>
            </a:pPr>
            <a:endParaRPr lang="es-AR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C30EECF3-177F-874F-F7E8-EB584CC34111}"/>
              </a:ext>
            </a:extLst>
          </p:cNvPr>
          <p:cNvSpPr txBox="1">
            <a:spLocks/>
          </p:cNvSpPr>
          <p:nvPr/>
        </p:nvSpPr>
        <p:spPr>
          <a:xfrm>
            <a:off x="2632611" y="4320724"/>
            <a:ext cx="2037706" cy="20900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Camilo Pedreros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Data </a:t>
            </a:r>
            <a:r>
              <a:rPr lang="es-AR" dirty="0" err="1"/>
              <a:t>Analyst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Documentación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A644CA2F-3E32-CA73-40A5-7E1DFB83C6C5}"/>
              </a:ext>
            </a:extLst>
          </p:cNvPr>
          <p:cNvSpPr txBox="1">
            <a:spLocks/>
          </p:cNvSpPr>
          <p:nvPr/>
        </p:nvSpPr>
        <p:spPr>
          <a:xfrm>
            <a:off x="10085070" y="4320726"/>
            <a:ext cx="1800000" cy="20900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Matias Garro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/>
              <a:t>Data </a:t>
            </a:r>
            <a:r>
              <a:rPr lang="es-AR" dirty="0" err="1"/>
              <a:t>Analyst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Python </a:t>
            </a:r>
            <a:r>
              <a:rPr lang="es-AR" dirty="0" err="1"/>
              <a:t>Developer</a:t>
            </a: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25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4AD7-E2A9-D094-31CF-C695A479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Propuesta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D7F2C-1510-713E-5EE2-1514213D9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Analizaremos los patrones y comportamientos asociados a los flujos migratorios.</a:t>
            </a:r>
          </a:p>
          <a:p>
            <a:r>
              <a:rPr lang="es-ES" dirty="0">
                <a:latin typeface="Arial" panose="020B0604020202020204" pitchFamily="34" charset="0"/>
              </a:rPr>
              <a:t>Proporcionaremos 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estadísticas específicas acerca de las migraciones y los países.</a:t>
            </a:r>
          </a:p>
          <a:p>
            <a:r>
              <a:rPr lang="es-AR" dirty="0">
                <a:latin typeface="Arial" panose="020B0604020202020204" pitchFamily="34" charset="0"/>
              </a:rPr>
              <a:t>Crearemos </a:t>
            </a:r>
            <a:r>
              <a:rPr lang="es-AR" dirty="0" err="1">
                <a:latin typeface="Arial" panose="020B0604020202020204" pitchFamily="34" charset="0"/>
              </a:rPr>
              <a:t>Dashboards</a:t>
            </a:r>
            <a:r>
              <a:rPr lang="es-AR" dirty="0">
                <a:latin typeface="Arial" panose="020B0604020202020204" pitchFamily="34" charset="0"/>
              </a:rPr>
              <a:t> con </a:t>
            </a:r>
            <a:r>
              <a:rPr lang="es-AR" dirty="0" err="1">
                <a:latin typeface="Arial" panose="020B0604020202020204" pitchFamily="34" charset="0"/>
              </a:rPr>
              <a:t>KPIs</a:t>
            </a:r>
            <a:r>
              <a:rPr lang="es-AR" dirty="0">
                <a:latin typeface="Arial" panose="020B0604020202020204" pitchFamily="34" charset="0"/>
              </a:rPr>
              <a:t> y métricas que  enseñen  los principales resultados sobre los factores que influyen en las migraciones.</a:t>
            </a:r>
          </a:p>
          <a:p>
            <a:r>
              <a:rPr lang="es-AR" dirty="0">
                <a:latin typeface="Arial" panose="020B0604020202020204" pitchFamily="34" charset="0"/>
              </a:rPr>
              <a:t>Desarrollaremos de modelo de Machine </a:t>
            </a:r>
            <a:r>
              <a:rPr lang="es-AR" dirty="0" err="1">
                <a:latin typeface="Arial" panose="020B0604020202020204" pitchFamily="34" charset="0"/>
              </a:rPr>
              <a:t>Learning</a:t>
            </a:r>
            <a:r>
              <a:rPr lang="es-AR" dirty="0">
                <a:latin typeface="Arial" panose="020B0604020202020204" pitchFamily="34" charset="0"/>
              </a:rPr>
              <a:t>, con el fin de estimar resultados a futuro sobre las migraciones.</a:t>
            </a:r>
          </a:p>
          <a:p>
            <a:r>
              <a:rPr lang="es-AR" dirty="0">
                <a:latin typeface="Arial" panose="020B0604020202020204" pitchFamily="34" charset="0"/>
              </a:rPr>
              <a:t>Compilaremos los datos en una aplicaciones web.</a:t>
            </a:r>
          </a:p>
        </p:txBody>
      </p:sp>
    </p:spTree>
    <p:extLst>
      <p:ext uri="{BB962C8B-B14F-4D97-AF65-F5344CB8AC3E}">
        <p14:creationId xmlns:p14="http://schemas.microsoft.com/office/powerpoint/2010/main" val="230530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4CE93-1FF2-187B-975D-4FFF9881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Semana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29BD81-8F12-6317-5B8D-9DFBE6679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Propuesta y Búsqueda de Datos</a:t>
            </a:r>
          </a:p>
        </p:txBody>
      </p:sp>
    </p:spTree>
    <p:extLst>
      <p:ext uri="{BB962C8B-B14F-4D97-AF65-F5344CB8AC3E}">
        <p14:creationId xmlns:p14="http://schemas.microsoft.com/office/powerpoint/2010/main" val="17803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719A54-1E23-3F3C-7987-153F7DDB2B85}"/>
              </a:ext>
            </a:extLst>
          </p:cNvPr>
          <p:cNvSpPr/>
          <p:nvPr/>
        </p:nvSpPr>
        <p:spPr>
          <a:xfrm>
            <a:off x="1086522" y="2323651"/>
            <a:ext cx="3338475" cy="4184724"/>
          </a:xfrm>
          <a:prstGeom prst="roundRect">
            <a:avLst>
              <a:gd name="adj" fmla="val 66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917A26-182D-02B1-56A3-0A349995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Datasets</a:t>
            </a:r>
            <a:endParaRPr lang="es-AR" dirty="0"/>
          </a:p>
        </p:txBody>
      </p:sp>
      <p:pic>
        <p:nvPicPr>
          <p:cNvPr id="6" name="Marcador de contenido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89E87AD-3A13-E483-2E27-2F05285571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3811" y="2448228"/>
            <a:ext cx="3243897" cy="1961544"/>
          </a:xfrm>
          <a:ln>
            <a:noFill/>
          </a:ln>
        </p:spPr>
      </p:pic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FCBC6D5-E436-0741-A877-8FD4A8E1ED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18173" y="4409772"/>
            <a:ext cx="3159535" cy="1961544"/>
          </a:xfrm>
        </p:spPr>
      </p:pic>
    </p:spTree>
    <p:extLst>
      <p:ext uri="{BB962C8B-B14F-4D97-AF65-F5344CB8AC3E}">
        <p14:creationId xmlns:p14="http://schemas.microsoft.com/office/powerpoint/2010/main" val="21671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26482-A82A-AB18-E191-FFA5A9A0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Datasets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C28E0-56C2-04FD-B5C6-E97FF9AA5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1B3C0C8-4789-FBAD-6408-569E8BF066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000" y="3020081"/>
            <a:ext cx="5143007" cy="310991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D2D882-72DE-8D56-2DD8-0A076F8AD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" name="Marcador de contenido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BC496E-38F6-5BAB-951D-B02D788720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745" y="3020081"/>
            <a:ext cx="5009253" cy="3109912"/>
          </a:xfrm>
        </p:spPr>
      </p:pic>
    </p:spTree>
    <p:extLst>
      <p:ext uri="{BB962C8B-B14F-4D97-AF65-F5344CB8AC3E}">
        <p14:creationId xmlns:p14="http://schemas.microsoft.com/office/powerpoint/2010/main" val="213229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D4D21-7C3F-A355-6A52-F47F7E2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Semana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35086E-7FA8-9093-B627-5DA043B36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Data </a:t>
            </a:r>
            <a:r>
              <a:rPr lang="es-AR" dirty="0" err="1"/>
              <a:t>Engineering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8530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11FC0-6D44-1E96-CF9C-7F75B434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Workflow</a:t>
            </a:r>
            <a:r>
              <a:rPr lang="es-AR" dirty="0"/>
              <a:t> de Tecnologías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5CEBAC7-E615-E4F4-D2E7-C41297EF97FC}"/>
              </a:ext>
            </a:extLst>
          </p:cNvPr>
          <p:cNvGrpSpPr/>
          <p:nvPr/>
        </p:nvGrpSpPr>
        <p:grpSpPr>
          <a:xfrm>
            <a:off x="529071" y="2889000"/>
            <a:ext cx="11241217" cy="1080000"/>
            <a:chOff x="2560484" y="2654019"/>
            <a:chExt cx="11241217" cy="1080000"/>
          </a:xfrm>
        </p:grpSpPr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D2E0AA86-14D3-9B15-7D2D-7F4CDC7AAE07}"/>
                </a:ext>
              </a:extLst>
            </p:cNvPr>
            <p:cNvSpPr/>
            <p:nvPr/>
          </p:nvSpPr>
          <p:spPr>
            <a:xfrm>
              <a:off x="2560484" y="2654019"/>
              <a:ext cx="11241217" cy="108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 dirty="0"/>
            </a:p>
          </p:txBody>
        </p:sp>
        <p:pic>
          <p:nvPicPr>
            <p:cNvPr id="36" name="Imagen 35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2724E2AB-629E-CE73-7F0E-499C20299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4924" y="2834019"/>
              <a:ext cx="621135" cy="720000"/>
            </a:xfrm>
            <a:prstGeom prst="rect">
              <a:avLst/>
            </a:prstGeom>
          </p:spPr>
        </p:pic>
        <p:pic>
          <p:nvPicPr>
            <p:cNvPr id="37" name="Imagen 36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8F45B286-DCE0-0827-D083-20B6105A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8695" y="2834019"/>
              <a:ext cx="2466000" cy="720000"/>
            </a:xfrm>
            <a:prstGeom prst="rect">
              <a:avLst/>
            </a:prstGeom>
          </p:spPr>
        </p:pic>
        <p:pic>
          <p:nvPicPr>
            <p:cNvPr id="38" name="Imagen 37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F4345D08-D6E9-A262-F564-12DB3004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814" y="2834019"/>
              <a:ext cx="1780870" cy="720000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F0323D13-AF85-A603-2685-89601B5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730" y="2834019"/>
              <a:ext cx="720000" cy="720000"/>
            </a:xfrm>
            <a:prstGeom prst="rect">
              <a:avLst/>
            </a:prstGeom>
          </p:spPr>
        </p:pic>
        <p:pic>
          <p:nvPicPr>
            <p:cNvPr id="40" name="Imagen 39" descr="Logotipo&#10;&#10;Descripción generada automáticamente">
              <a:extLst>
                <a:ext uri="{FF2B5EF4-FFF2-40B4-BE49-F238E27FC236}">
                  <a16:creationId xmlns:a16="http://schemas.microsoft.com/office/drawing/2014/main" id="{4D0C534B-6B1C-CA50-C74A-6E934ACA1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8462" y="2834019"/>
              <a:ext cx="1337590" cy="720000"/>
            </a:xfrm>
            <a:prstGeom prst="rect">
              <a:avLst/>
            </a:prstGeom>
          </p:spPr>
        </p:pic>
        <p:sp>
          <p:nvSpPr>
            <p:cNvPr id="41" name="CuadroTexto 10">
              <a:extLst>
                <a:ext uri="{FF2B5EF4-FFF2-40B4-BE49-F238E27FC236}">
                  <a16:creationId xmlns:a16="http://schemas.microsoft.com/office/drawing/2014/main" id="{E533B24F-A0B5-C004-021E-2D148D19D923}"/>
                </a:ext>
              </a:extLst>
            </p:cNvPr>
            <p:cNvSpPr txBox="1"/>
            <p:nvPr/>
          </p:nvSpPr>
          <p:spPr>
            <a:xfrm>
              <a:off x="2720064" y="3061740"/>
              <a:ext cx="1881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PROGRAMACIÓN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E7A73A6-E788-14FC-BD7B-8A3A26CA1AF4}"/>
              </a:ext>
            </a:extLst>
          </p:cNvPr>
          <p:cNvGrpSpPr/>
          <p:nvPr/>
        </p:nvGrpSpPr>
        <p:grpSpPr>
          <a:xfrm>
            <a:off x="5331856" y="4108985"/>
            <a:ext cx="3856701" cy="1080000"/>
            <a:chOff x="6917167" y="3137336"/>
            <a:chExt cx="3856701" cy="1080000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B66BA0B2-97CE-0AA4-8DA7-E2C24A3F1753}"/>
                </a:ext>
              </a:extLst>
            </p:cNvPr>
            <p:cNvSpPr/>
            <p:nvPr/>
          </p:nvSpPr>
          <p:spPr>
            <a:xfrm>
              <a:off x="6917167" y="3137336"/>
              <a:ext cx="3856701" cy="108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/>
            </a:p>
          </p:txBody>
        </p:sp>
        <p:sp>
          <p:nvSpPr>
            <p:cNvPr id="28" name="CuadroTexto 23">
              <a:extLst>
                <a:ext uri="{FF2B5EF4-FFF2-40B4-BE49-F238E27FC236}">
                  <a16:creationId xmlns:a16="http://schemas.microsoft.com/office/drawing/2014/main" id="{C75FD819-9CFC-07AE-0A8D-62E48535D692}"/>
                </a:ext>
              </a:extLst>
            </p:cNvPr>
            <p:cNvSpPr txBox="1"/>
            <p:nvPr/>
          </p:nvSpPr>
          <p:spPr>
            <a:xfrm>
              <a:off x="7005154" y="3413094"/>
              <a:ext cx="1423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CLOUD COMPUTING</a:t>
              </a:r>
            </a:p>
          </p:txBody>
        </p:sp>
        <p:pic>
          <p:nvPicPr>
            <p:cNvPr id="29" name="Imagen 28" descr="Logotipo&#10;&#10;Descripción generada automáticamente">
              <a:extLst>
                <a:ext uri="{FF2B5EF4-FFF2-40B4-BE49-F238E27FC236}">
                  <a16:creationId xmlns:a16="http://schemas.microsoft.com/office/drawing/2014/main" id="{5FB60A89-13BF-3D81-3C74-1E790D6F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2643" y="3317336"/>
              <a:ext cx="2821225" cy="720000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A375AF5-CDEE-8E9A-7933-47E089B449CB}"/>
              </a:ext>
            </a:extLst>
          </p:cNvPr>
          <p:cNvGrpSpPr/>
          <p:nvPr/>
        </p:nvGrpSpPr>
        <p:grpSpPr>
          <a:xfrm>
            <a:off x="511751" y="5330812"/>
            <a:ext cx="4153607" cy="1080000"/>
            <a:chOff x="2642002" y="5499366"/>
            <a:chExt cx="4153607" cy="1080000"/>
          </a:xfrm>
          <a:solidFill>
            <a:schemeClr val="tx1">
              <a:lumMod val="95000"/>
            </a:schemeClr>
          </a:solidFill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16823315-5410-ADB2-3C19-FAAAA0A90AB2}"/>
                </a:ext>
              </a:extLst>
            </p:cNvPr>
            <p:cNvSpPr/>
            <p:nvPr/>
          </p:nvSpPr>
          <p:spPr>
            <a:xfrm>
              <a:off x="2642002" y="5499366"/>
              <a:ext cx="4153607" cy="10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 dirty="0"/>
            </a:p>
          </p:txBody>
        </p:sp>
        <p:sp>
          <p:nvSpPr>
            <p:cNvPr id="25" name="CuadroTexto 106">
              <a:extLst>
                <a:ext uri="{FF2B5EF4-FFF2-40B4-BE49-F238E27FC236}">
                  <a16:creationId xmlns:a16="http://schemas.microsoft.com/office/drawing/2014/main" id="{CFA7AA3F-E87B-7004-C0A3-F65BA4D23813}"/>
                </a:ext>
              </a:extLst>
            </p:cNvPr>
            <p:cNvSpPr txBox="1"/>
            <p:nvPr/>
          </p:nvSpPr>
          <p:spPr>
            <a:xfrm>
              <a:off x="2981085" y="5777756"/>
              <a:ext cx="139214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FLUJO DE TRABAJO</a:t>
              </a:r>
            </a:p>
          </p:txBody>
        </p:sp>
        <p:pic>
          <p:nvPicPr>
            <p:cNvPr id="26" name="Imagen 25" descr="Logotipo&#10;&#10;Descripción generada automáticamente con confianza baja">
              <a:extLst>
                <a:ext uri="{FF2B5EF4-FFF2-40B4-BE49-F238E27FC236}">
                  <a16:creationId xmlns:a16="http://schemas.microsoft.com/office/drawing/2014/main" id="{5508A7E2-2836-B38D-12A8-AC8F5ED81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3675" y="5679366"/>
              <a:ext cx="1863770" cy="720000"/>
            </a:xfrm>
            <a:prstGeom prst="rect">
              <a:avLst/>
            </a:prstGeom>
            <a:grpFill/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A3BFD10F-6096-7D33-928E-C80F20838C4C}"/>
              </a:ext>
            </a:extLst>
          </p:cNvPr>
          <p:cNvGrpSpPr/>
          <p:nvPr/>
        </p:nvGrpSpPr>
        <p:grpSpPr>
          <a:xfrm>
            <a:off x="8825070" y="5330812"/>
            <a:ext cx="2945218" cy="1080000"/>
            <a:chOff x="6581916" y="5499366"/>
            <a:chExt cx="2945218" cy="1080000"/>
          </a:xfrm>
          <a:solidFill>
            <a:schemeClr val="tx1">
              <a:lumMod val="95000"/>
            </a:schemeClr>
          </a:solidFill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B1E6C8DE-87BC-4871-7072-1648AB4236FF}"/>
                </a:ext>
              </a:extLst>
            </p:cNvPr>
            <p:cNvSpPr/>
            <p:nvPr/>
          </p:nvSpPr>
          <p:spPr>
            <a:xfrm>
              <a:off x="6581916" y="5499366"/>
              <a:ext cx="2945218" cy="10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/>
            </a:p>
          </p:txBody>
        </p:sp>
        <p:sp>
          <p:nvSpPr>
            <p:cNvPr id="22" name="CuadroTexto 111">
              <a:extLst>
                <a:ext uri="{FF2B5EF4-FFF2-40B4-BE49-F238E27FC236}">
                  <a16:creationId xmlns:a16="http://schemas.microsoft.com/office/drawing/2014/main" id="{B929F1FC-5814-2AD8-DE37-94B6C022BDB0}"/>
                </a:ext>
              </a:extLst>
            </p:cNvPr>
            <p:cNvSpPr txBox="1"/>
            <p:nvPr/>
          </p:nvSpPr>
          <p:spPr>
            <a:xfrm>
              <a:off x="6714341" y="5885478"/>
              <a:ext cx="135537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DATABASE</a:t>
              </a:r>
            </a:p>
          </p:txBody>
        </p:sp>
        <p:pic>
          <p:nvPicPr>
            <p:cNvPr id="23" name="Imagen 22" descr="Logotipo&#10;&#10;Descripción generada automáticamente">
              <a:extLst>
                <a:ext uri="{FF2B5EF4-FFF2-40B4-BE49-F238E27FC236}">
                  <a16:creationId xmlns:a16="http://schemas.microsoft.com/office/drawing/2014/main" id="{67FC4175-5F0F-F5C3-101E-AD75A76A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2972" y="5679366"/>
              <a:ext cx="1392147" cy="720000"/>
            </a:xfrm>
            <a:prstGeom prst="rect">
              <a:avLst/>
            </a:prstGeom>
            <a:grpFill/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41D17CB-D239-D9AE-B613-EF4857B1C5C5}"/>
              </a:ext>
            </a:extLst>
          </p:cNvPr>
          <p:cNvGrpSpPr/>
          <p:nvPr/>
        </p:nvGrpSpPr>
        <p:grpSpPr>
          <a:xfrm>
            <a:off x="511751" y="4111617"/>
            <a:ext cx="4649908" cy="1080000"/>
            <a:chOff x="2969768" y="1443613"/>
            <a:chExt cx="4649908" cy="1080000"/>
          </a:xfrm>
          <a:solidFill>
            <a:schemeClr val="tx1">
              <a:lumMod val="95000"/>
            </a:schemeClr>
          </a:solidFill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0FC12A49-CFEB-A7C2-913D-99262BC43A88}"/>
                </a:ext>
              </a:extLst>
            </p:cNvPr>
            <p:cNvSpPr/>
            <p:nvPr/>
          </p:nvSpPr>
          <p:spPr>
            <a:xfrm>
              <a:off x="2969768" y="1443613"/>
              <a:ext cx="4649908" cy="10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/>
            </a:p>
          </p:txBody>
        </p:sp>
        <p:sp>
          <p:nvSpPr>
            <p:cNvPr id="19" name="CuadroTexto 119">
              <a:extLst>
                <a:ext uri="{FF2B5EF4-FFF2-40B4-BE49-F238E27FC236}">
                  <a16:creationId xmlns:a16="http://schemas.microsoft.com/office/drawing/2014/main" id="{8CCE895A-AD44-7DD9-6DA8-EE171A2387F4}"/>
                </a:ext>
              </a:extLst>
            </p:cNvPr>
            <p:cNvSpPr txBox="1"/>
            <p:nvPr/>
          </p:nvSpPr>
          <p:spPr>
            <a:xfrm>
              <a:off x="3102193" y="1719371"/>
              <a:ext cx="14854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DATA VISUALIZATION</a:t>
              </a:r>
            </a:p>
          </p:txBody>
        </p:sp>
        <p:pic>
          <p:nvPicPr>
            <p:cNvPr id="20" name="Imagen 19" descr="Texto&#10;&#10;Descripción generada automáticamente">
              <a:extLst>
                <a:ext uri="{FF2B5EF4-FFF2-40B4-BE49-F238E27FC236}">
                  <a16:creationId xmlns:a16="http://schemas.microsoft.com/office/drawing/2014/main" id="{62838BFA-1BEF-1477-3A3D-DE0CF4C3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1009" y="1620981"/>
              <a:ext cx="2880001" cy="720000"/>
            </a:xfrm>
            <a:prstGeom prst="rect">
              <a:avLst/>
            </a:prstGeom>
            <a:grpFill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4065F11-5DDF-0771-FEF9-74A35FD2166C}"/>
              </a:ext>
            </a:extLst>
          </p:cNvPr>
          <p:cNvGrpSpPr/>
          <p:nvPr/>
        </p:nvGrpSpPr>
        <p:grpSpPr>
          <a:xfrm>
            <a:off x="9326246" y="4108985"/>
            <a:ext cx="2444042" cy="1080000"/>
            <a:chOff x="7130147" y="1295339"/>
            <a:chExt cx="2444042" cy="1080000"/>
          </a:xfrm>
          <a:solidFill>
            <a:schemeClr val="tx1">
              <a:lumMod val="95000"/>
            </a:schemeClr>
          </a:solidFill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152E17D-16FF-781E-A5AC-1318388251B7}"/>
                </a:ext>
              </a:extLst>
            </p:cNvPr>
            <p:cNvSpPr/>
            <p:nvPr/>
          </p:nvSpPr>
          <p:spPr>
            <a:xfrm>
              <a:off x="7130147" y="1295339"/>
              <a:ext cx="2444042" cy="10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/>
            </a:p>
          </p:txBody>
        </p:sp>
        <p:sp>
          <p:nvSpPr>
            <p:cNvPr id="16" name="CuadroTexto 123">
              <a:extLst>
                <a:ext uri="{FF2B5EF4-FFF2-40B4-BE49-F238E27FC236}">
                  <a16:creationId xmlns:a16="http://schemas.microsoft.com/office/drawing/2014/main" id="{4E926A01-52D4-8233-B15D-5BA64096F055}"/>
                </a:ext>
              </a:extLst>
            </p:cNvPr>
            <p:cNvSpPr txBox="1"/>
            <p:nvPr/>
          </p:nvSpPr>
          <p:spPr>
            <a:xfrm>
              <a:off x="7262571" y="1466007"/>
              <a:ext cx="1242831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VERSION CONTROL SISTEM</a:t>
              </a: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1BF0B4EB-66E5-FA69-8991-E667AC320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04915" y="1466007"/>
              <a:ext cx="720000" cy="720000"/>
            </a:xfrm>
            <a:prstGeom prst="rect">
              <a:avLst/>
            </a:prstGeom>
            <a:grpFill/>
          </p:spPr>
        </p:pic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91308C4A-8AFE-04A8-DBD3-E6E6F25EFDC4}"/>
              </a:ext>
            </a:extLst>
          </p:cNvPr>
          <p:cNvGrpSpPr/>
          <p:nvPr/>
        </p:nvGrpSpPr>
        <p:grpSpPr>
          <a:xfrm>
            <a:off x="4817853" y="5337853"/>
            <a:ext cx="3856702" cy="1080000"/>
            <a:chOff x="5839831" y="4318335"/>
            <a:chExt cx="3856702" cy="1080000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0362F65F-FF62-9973-5BDD-5543D6A8D978}"/>
                </a:ext>
              </a:extLst>
            </p:cNvPr>
            <p:cNvSpPr/>
            <p:nvPr/>
          </p:nvSpPr>
          <p:spPr>
            <a:xfrm>
              <a:off x="5839831" y="4318335"/>
              <a:ext cx="3856702" cy="1080000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AR" dirty="0"/>
            </a:p>
          </p:txBody>
        </p:sp>
        <p:sp>
          <p:nvSpPr>
            <p:cNvPr id="45" name="CuadroTexto 128">
              <a:extLst>
                <a:ext uri="{FF2B5EF4-FFF2-40B4-BE49-F238E27FC236}">
                  <a16:creationId xmlns:a16="http://schemas.microsoft.com/office/drawing/2014/main" id="{F58A5250-264C-6018-4CEE-52A731FDE100}"/>
                </a:ext>
              </a:extLst>
            </p:cNvPr>
            <p:cNvSpPr txBox="1"/>
            <p:nvPr/>
          </p:nvSpPr>
          <p:spPr>
            <a:xfrm>
              <a:off x="5972256" y="4704447"/>
              <a:ext cx="2057548" cy="30777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AR" dirty="0">
                  <a:solidFill>
                    <a:srgbClr val="53200A"/>
                  </a:solidFill>
                  <a:latin typeface="+mj-lt"/>
                </a:rPr>
                <a:t>WEB APLICATION</a:t>
              </a:r>
            </a:p>
          </p:txBody>
        </p:sp>
        <p:pic>
          <p:nvPicPr>
            <p:cNvPr id="46" name="Imagen 45" descr="Logotipo&#10;&#10;Descripción generada automáticamente">
              <a:extLst>
                <a:ext uri="{FF2B5EF4-FFF2-40B4-BE49-F238E27FC236}">
                  <a16:creationId xmlns:a16="http://schemas.microsoft.com/office/drawing/2014/main" id="{64887070-E86F-4E43-1510-E29FDB4D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4493" y="4318335"/>
              <a:ext cx="1845987" cy="1080000"/>
            </a:xfrm>
            <a:prstGeom prst="rect">
              <a:avLst/>
            </a:prstGeom>
          </p:spPr>
        </p:pic>
      </p:grpSp>
      <p:pic>
        <p:nvPicPr>
          <p:cNvPr id="50" name="Imagen 49" descr="Logotipo, Icono&#10;&#10;Descripción generada automáticamente">
            <a:extLst>
              <a:ext uri="{FF2B5EF4-FFF2-40B4-BE49-F238E27FC236}">
                <a16:creationId xmlns:a16="http://schemas.microsoft.com/office/drawing/2014/main" id="{ADD0149F-DA20-D4F3-1AFD-9153318547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4633" y="3096597"/>
            <a:ext cx="720000" cy="720000"/>
          </a:xfrm>
          <a:prstGeom prst="rect">
            <a:avLst/>
          </a:prstGeom>
        </p:spPr>
      </p:pic>
      <p:pic>
        <p:nvPicPr>
          <p:cNvPr id="52" name="Imagen 51" descr="Gráfico&#10;&#10;Descripción generada automáticamente">
            <a:extLst>
              <a:ext uri="{FF2B5EF4-FFF2-40B4-BE49-F238E27FC236}">
                <a16:creationId xmlns:a16="http://schemas.microsoft.com/office/drawing/2014/main" id="{6E8138DD-1E1A-B0EB-C4C0-78F331AD93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1501" y="3073892"/>
            <a:ext cx="63564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87</TotalTime>
  <Words>303</Words>
  <Application>Microsoft Office PowerPoint</Application>
  <PresentationFormat>Panorámica</PresentationFormat>
  <Paragraphs>64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2</vt:lpstr>
      <vt:lpstr>Citable</vt:lpstr>
      <vt:lpstr>Migraciones</vt:lpstr>
      <vt:lpstr>Sobre la migración</vt:lpstr>
      <vt:lpstr>Nosotros</vt:lpstr>
      <vt:lpstr>Propuesta del Proyecto</vt:lpstr>
      <vt:lpstr>Semana 1</vt:lpstr>
      <vt:lpstr>Datasets</vt:lpstr>
      <vt:lpstr>Datasets</vt:lpstr>
      <vt:lpstr>Semana 2</vt:lpstr>
      <vt:lpstr>Workflow de Tecnologías</vt:lpstr>
      <vt:lpstr>ETL</vt:lpstr>
      <vt:lpstr>Diseño Modelo Estrella</vt:lpstr>
      <vt:lpstr>Diccionario de datos</vt:lpstr>
      <vt:lpstr>Semana 3</vt:lpstr>
      <vt:lpstr>KPIs</vt:lpstr>
      <vt:lpstr>Dashboards</vt:lpstr>
      <vt:lpstr>Machine Learning</vt:lpstr>
      <vt:lpstr>Streamlit</vt:lpstr>
      <vt:lpstr>Preguntas y Respuestas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Migraciones</dc:title>
  <dc:creator>Matias Garro</dc:creator>
  <cp:lastModifiedBy>Matias Garro</cp:lastModifiedBy>
  <cp:revision>2</cp:revision>
  <dcterms:created xsi:type="dcterms:W3CDTF">2023-03-01T14:38:30Z</dcterms:created>
  <dcterms:modified xsi:type="dcterms:W3CDTF">2023-03-01T16:05:53Z</dcterms:modified>
</cp:coreProperties>
</file>